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Mono Ligh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Google Sans"/>
      <p:regular r:id="rId36"/>
      <p:bold r:id="rId37"/>
      <p:italic r:id="rId38"/>
      <p:boldItalic r:id="rId39"/>
    </p:embeddedFont>
    <p:embeddedFont>
      <p:font typeface="Google Sans Medium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regular.fntdata"/><Relationship Id="rId20" Type="http://schemas.openxmlformats.org/officeDocument/2006/relationships/slide" Target="slides/slide15.xml"/><Relationship Id="rId42" Type="http://schemas.openxmlformats.org/officeDocument/2006/relationships/font" Target="fonts/GoogleSansMedium-italic.fntdata"/><Relationship Id="rId41" Type="http://schemas.openxmlformats.org/officeDocument/2006/relationships/font" Target="fonts/GoogleSansMedium-bold.fntdata"/><Relationship Id="rId22" Type="http://schemas.openxmlformats.org/officeDocument/2006/relationships/slide" Target="slides/slide17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43" Type="http://schemas.openxmlformats.org/officeDocument/2006/relationships/font" Target="fonts/GoogleSansMedium-bold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elveticaNeue-boldItalic.fntdata"/><Relationship Id="rId28" Type="http://schemas.openxmlformats.org/officeDocument/2006/relationships/font" Target="fonts/RobotoMonoLigh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Light-boldItalic.fntdata"/><Relationship Id="rId30" Type="http://schemas.openxmlformats.org/officeDocument/2006/relationships/font" Target="fonts/RobotoMonoLigh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GoogleSans-bold.fntdata"/><Relationship Id="rId14" Type="http://schemas.openxmlformats.org/officeDocument/2006/relationships/slide" Target="slides/slide9.xml"/><Relationship Id="rId36" Type="http://schemas.openxmlformats.org/officeDocument/2006/relationships/font" Target="fonts/GoogleSans-regular.fntdata"/><Relationship Id="rId17" Type="http://schemas.openxmlformats.org/officeDocument/2006/relationships/slide" Target="slides/slide12.xml"/><Relationship Id="rId39" Type="http://schemas.openxmlformats.org/officeDocument/2006/relationships/font" Target="fonts/Google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Google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41a753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441a753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41a7532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41a753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41a7532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41a7532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441a7532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441a7532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41a7532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41a7532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41a753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441a753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41a7532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441a7532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c91fb93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c91fb9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c91fb93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c91fb93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91fb93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91fb9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c91fb93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c91fb93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66c2ea51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66c2ea51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41a753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41a753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41a753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41a753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441a7532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441a753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与 TensorFlow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Yuan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WasmEdge/Second State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34796" r="6829" t="0"/>
          <a:stretch/>
        </p:blipFill>
        <p:spPr>
          <a:xfrm>
            <a:off x="5396888" y="0"/>
            <a:ext cx="3744773" cy="42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000" y="0"/>
            <a:ext cx="4275300" cy="4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555600"/>
            <a:ext cx="708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 CPU 上解释执行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389600"/>
            <a:ext cx="63519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用 Rust 或 C/C++ 实现的 TensorFlow 操作符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将此</a:t>
            </a:r>
            <a:r>
              <a:rPr lang="en"/>
              <a:t>编译成 WebAssembly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在 CPU 上以解释器模式执行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图像识别任务在 Intel CPU 上需要 10 分钟以上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3348975"/>
            <a:ext cx="63519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https://crates.io/crates/tract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555600"/>
            <a:ext cx="708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把</a:t>
            </a:r>
            <a:r>
              <a:rPr lang="en"/>
              <a:t>模型编译成 WebAssembly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389600"/>
            <a:ext cx="78948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将 AI 模型直接编译成 WebAssembly 字节码程序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节省了在 runtime 将 TensorFlow 操作映射到 Wasm 操作所需的时间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但是很难围绕模型推理进行前后处理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图像识别任务需要 1-2 秒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42425" y="3553350"/>
            <a:ext cx="82710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将 ONNX 编译成 Wasm 👉 https://github.com/ONNC/onnc-wasm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42425" y="4030350"/>
            <a:ext cx="82710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TVM</a:t>
            </a:r>
            <a:r>
              <a:rPr lang="en" sz="1400"/>
              <a:t> 👉 </a:t>
            </a:r>
            <a:r>
              <a:rPr lang="en" sz="1400"/>
              <a:t>https://github.com/apache/tvm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555600"/>
            <a:ext cx="708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Function(WASI) 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389600"/>
            <a:ext cx="78948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从 Wasm 调用原生的 TensorFlow 库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WasmEdge 提供了调用 TensorFlow 的 Rust API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Rust 代码负责调用 TensorFlow 所需的数据准备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图像识别任务只要 0.5 秒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云原生架构，轻松</a:t>
            </a:r>
            <a:r>
              <a:rPr lang="en"/>
              <a:t>部署</a:t>
            </a:r>
            <a:r>
              <a:rPr lang="en"/>
              <a:t>在公有云上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42425" y="4030350"/>
            <a:ext cx="82710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https://bit.ly/wasmedge-serverless-tensorflows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555600"/>
            <a:ext cx="708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AOT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11875" y="1580800"/>
            <a:ext cx="42102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使用 AOT 优化数据准备调用过程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能够最大限度的使用硬件的效能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图像识别任务</a:t>
            </a:r>
            <a:r>
              <a:rPr lang="en"/>
              <a:t>只要 0.1 秒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如果使用 GPU，时间将降到 0.05 秒以下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这也是一个边缘计算的真实场景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42425" y="4030350"/>
            <a:ext cx="82710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https://bit.ly/wasmedge-serverless-tensorflows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350" y="1472525"/>
            <a:ext cx="4719076" cy="17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代码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250"/>
            <a:ext cx="9144000" cy="302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代码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459400"/>
            <a:ext cx="9144000" cy="272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代码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00" y="431575"/>
            <a:ext cx="7439801" cy="44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04625" y="2230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代码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63" y="915125"/>
            <a:ext cx="8494873" cy="420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555600"/>
            <a:ext cx="858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 WasmEdge ， JS 调用  TensorFlow Rust SDK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475"/>
            <a:ext cx="9144001" cy="18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3978975"/>
            <a:ext cx="63519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https://github.com/second-state/wasmedge-quickjs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621775" y="660600"/>
            <a:ext cx="5901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自我介绍</a:t>
            </a:r>
            <a:endParaRPr sz="23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Michael Yuan</a:t>
            </a:r>
            <a:endParaRPr sz="24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Roboto Mono Light"/>
              <a:buChar char="●"/>
            </a:pPr>
            <a:r>
              <a:rPr lang="en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CNCF WasmEdge Creator 与 Maintainer</a:t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Roboto Mono Light"/>
              <a:buChar char="●"/>
            </a:pPr>
            <a:r>
              <a:rPr lang="en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Co-founder of Second State Inc</a:t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Google Sans"/>
              <a:buNone/>
            </a:pPr>
            <a:r>
              <a:t/>
            </a:r>
            <a:endParaRPr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22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WasmEdge</a:t>
            </a:r>
            <a:endParaRPr/>
          </a:p>
        </p:txBody>
      </p:sp>
      <p:sp>
        <p:nvSpPr>
          <p:cNvPr id="223" name="Google Shape;223;p35"/>
          <p:cNvSpPr txBox="1"/>
          <p:nvPr>
            <p:ph idx="4294967295" type="body"/>
          </p:nvPr>
        </p:nvSpPr>
        <p:spPr>
          <a:xfrm>
            <a:off x="311700" y="1058450"/>
            <a:ext cx="49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性能：通过 LLVM AOT 支持，最快的 WebAssembly Runtime 之一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支持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ES6 module 和 std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用 Rust 实现 JS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把 C 本地共享库函数作为 JS 函数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跨平台支持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Windows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seL4 RTOS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管理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Crun 支持 WasmEdge 镜像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Gas 测量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49" y="1058450"/>
            <a:ext cx="3944074" cy="127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275" y="2621050"/>
            <a:ext cx="3952817" cy="7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4235625" y="4148450"/>
            <a:ext cx="46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</a:t>
            </a:r>
            <a:r>
              <a:rPr lang="en"/>
              <a:t>.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com/WasmEdge/WasmEdge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22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WasmEdge</a:t>
            </a:r>
            <a:endParaRPr/>
          </a:p>
        </p:txBody>
      </p:sp>
      <p:sp>
        <p:nvSpPr>
          <p:cNvPr id="232" name="Google Shape;232;p36"/>
          <p:cNvSpPr txBox="1"/>
          <p:nvPr>
            <p:ph idx="4294967295" type="body"/>
          </p:nvPr>
        </p:nvSpPr>
        <p:spPr>
          <a:xfrm>
            <a:off x="274075" y="1584000"/>
            <a:ext cx="4993800" cy="1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Network socket (Rust 和 JavaScript SDK)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TensorFlow 推理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Async polling (Rust Future 和 JS async)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关键值存储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数据库 connector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862" y="1245850"/>
            <a:ext cx="3680798" cy="11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2021650" y="4109175"/>
            <a:ext cx="46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</a:t>
            </a:r>
            <a:r>
              <a:rPr lang="en"/>
              <a:t>.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com/WasmEdge/WasmEdge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700" y="2664700"/>
            <a:ext cx="3723825" cy="7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1198125" y="1494300"/>
            <a:ext cx="67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3025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Thanks！</a:t>
            </a:r>
            <a:endParaRPr sz="3000">
              <a:solidFill>
                <a:srgbClr val="D93025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介绍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9"/>
          <p:cNvCxnSpPr/>
          <p:nvPr/>
        </p:nvCxnSpPr>
        <p:spPr>
          <a:xfrm rot="10800000">
            <a:off x="62773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" name="Google Shape;94;p19"/>
          <p:cNvCxnSpPr/>
          <p:nvPr/>
        </p:nvCxnSpPr>
        <p:spPr>
          <a:xfrm rot="10800000">
            <a:off x="2348075" y="2875246"/>
            <a:ext cx="0" cy="7002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5" name="Google Shape;95;p19"/>
          <p:cNvCxnSpPr/>
          <p:nvPr/>
        </p:nvCxnSpPr>
        <p:spPr>
          <a:xfrm rot="10800000">
            <a:off x="3423296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6" name="Google Shape;96;p19"/>
          <p:cNvCxnSpPr/>
          <p:nvPr/>
        </p:nvCxnSpPr>
        <p:spPr>
          <a:xfrm rot="10800000">
            <a:off x="7417088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7" name="Google Shape;97;p19"/>
          <p:cNvCxnSpPr/>
          <p:nvPr/>
        </p:nvCxnSpPr>
        <p:spPr>
          <a:xfrm rot="10800000">
            <a:off x="48509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8" name="Google Shape;98;p19"/>
          <p:cNvCxnSpPr/>
          <p:nvPr/>
        </p:nvCxnSpPr>
        <p:spPr>
          <a:xfrm rot="10800000">
            <a:off x="6010374" y="2240821"/>
            <a:ext cx="0" cy="516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9" name="Google Shape;99;p19"/>
          <p:cNvCxnSpPr/>
          <p:nvPr/>
        </p:nvCxnSpPr>
        <p:spPr>
          <a:xfrm rot="10800000">
            <a:off x="143367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" name="Google Shape;100;p19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1888827" y="270167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</a:t>
            </a: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15</a:t>
            </a:r>
            <a:endParaRPr sz="500"/>
          </a:p>
        </p:txBody>
      </p:sp>
      <p:sp>
        <p:nvSpPr>
          <p:cNvPr id="102" name="Google Shape;102;p19"/>
          <p:cNvSpPr/>
          <p:nvPr/>
        </p:nvSpPr>
        <p:spPr>
          <a:xfrm>
            <a:off x="3180082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endParaRPr sz="500"/>
          </a:p>
        </p:txBody>
      </p:sp>
      <p:sp>
        <p:nvSpPr>
          <p:cNvPr id="103" name="Google Shape;103;p19"/>
          <p:cNvSpPr/>
          <p:nvPr/>
        </p:nvSpPr>
        <p:spPr>
          <a:xfrm>
            <a:off x="451731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2019.03</a:t>
            </a:r>
            <a:endParaRPr sz="500"/>
          </a:p>
        </p:txBody>
      </p:sp>
      <p:sp>
        <p:nvSpPr>
          <p:cNvPr id="104" name="Google Shape;104;p19"/>
          <p:cNvSpPr/>
          <p:nvPr/>
        </p:nvSpPr>
        <p:spPr>
          <a:xfrm>
            <a:off x="585454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201</a:t>
            </a: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9.12</a:t>
            </a:r>
            <a:endParaRPr sz="500"/>
          </a:p>
        </p:txBody>
      </p:sp>
      <p:sp>
        <p:nvSpPr>
          <p:cNvPr id="105" name="Google Shape;105;p19"/>
          <p:cNvSpPr/>
          <p:nvPr/>
        </p:nvSpPr>
        <p:spPr>
          <a:xfrm>
            <a:off x="7191771" y="2701652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202</a:t>
            </a: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500"/>
          </a:p>
        </p:txBody>
      </p:sp>
      <p:sp>
        <p:nvSpPr>
          <p:cNvPr id="106" name="Google Shape;106;p19"/>
          <p:cNvSpPr/>
          <p:nvPr/>
        </p:nvSpPr>
        <p:spPr>
          <a:xfrm>
            <a:off x="655324" y="1245134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Alon Zakai 的 side project，目的是提升 JS 的性能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2844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WASI 被提出，赋予了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Wasm 访问网络系统的能力，服务端的Wasm 走向主流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3145672" y="2000349"/>
            <a:ext cx="1570200" cy="571500"/>
          </a:xfrm>
          <a:prstGeom prst="roundRect">
            <a:avLst>
              <a:gd fmla="val 12681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Firefox、Chrome、Safari和 Edge 相继支持WebAssembly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6286825" y="1189925"/>
            <a:ext cx="1740900" cy="6669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CNCF 接受了三个Wasm 项目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Google Sans Medium"/>
              <a:buChar char="●"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WasmEdge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Google Sans Medium"/>
              <a:buChar char="●"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wasmCloud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Google Sans Medium"/>
              <a:buChar char="●"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Krustlet</a:t>
            </a:r>
            <a:endParaRPr sz="9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713367" y="2000349"/>
            <a:ext cx="1556700" cy="5715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WebAssembly 被 W3C 接受为第四种标准</a:t>
            </a:r>
            <a:endParaRPr sz="500"/>
          </a:p>
        </p:txBody>
      </p:sp>
      <p:sp>
        <p:nvSpPr>
          <p:cNvPr id="111" name="Google Shape;111;p19"/>
          <p:cNvSpPr/>
          <p:nvPr/>
        </p:nvSpPr>
        <p:spPr>
          <a:xfrm>
            <a:off x="1569721" y="3203652"/>
            <a:ext cx="1556700" cy="556500"/>
          </a:xfrm>
          <a:prstGeom prst="roundRect">
            <a:avLst>
              <a:gd fmla="val 13608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成立 WebAssembly W3C Group</a:t>
            </a:r>
            <a:endParaRPr sz="500"/>
          </a:p>
        </p:txBody>
      </p:sp>
      <p:sp>
        <p:nvSpPr>
          <p:cNvPr id="112" name="Google Shape;112;p19"/>
          <p:cNvSpPr/>
          <p:nvPr/>
        </p:nvSpPr>
        <p:spPr>
          <a:xfrm>
            <a:off x="52990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ByteCode Alliance 成立</a:t>
            </a:r>
            <a:endParaRPr sz="500">
              <a:solidFill>
                <a:schemeClr val="accent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发展历程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1015627" y="270167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20</a:t>
            </a: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10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555600"/>
            <a:ext cx="548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 解决了什么问题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358900"/>
            <a:ext cx="46629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Native Speed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可移植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支持多种语言：C、C++、Rust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安全的沙箱机制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轻量级、没有冷启动（服务端）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75" y="1484413"/>
            <a:ext cx="1530376" cy="8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255" y="1455950"/>
            <a:ext cx="1208574" cy="9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451" y="2674200"/>
            <a:ext cx="1608525" cy="79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836" y="2802200"/>
            <a:ext cx="1439420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70075" y="3279100"/>
            <a:ext cx="46629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WebAssembly 适用于计算密集型场景。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使用WebAssembly进行AI推理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075550" y="4498725"/>
            <a:ext cx="49929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https://www.ibm.com/downloads/cas/QM4BYOPP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2" y="822350"/>
            <a:ext cx="5108049" cy="31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4964850" y="1527400"/>
            <a:ext cx="4344300" cy="17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训练只是过程，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推理才是常态。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推理也是计算密集型的场景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555600"/>
            <a:ext cx="558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WebAssembly</a:t>
            </a:r>
            <a:r>
              <a:rPr lang="en"/>
              <a:t> 与 T</a:t>
            </a:r>
            <a:r>
              <a:rPr lang="en"/>
              <a:t>en</a:t>
            </a:r>
            <a:r>
              <a:rPr lang="en"/>
              <a:t>sor</a:t>
            </a:r>
            <a:r>
              <a:rPr lang="en"/>
              <a:t>flow结合能发出什么样的火花？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393625"/>
            <a:ext cx="7295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使用 Rust 代替</a:t>
            </a:r>
            <a:r>
              <a:rPr lang="en"/>
              <a:t> </a:t>
            </a:r>
            <a:r>
              <a:rPr lang="en"/>
              <a:t>Python？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将 TensorFlow 模型编译 Wasm?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通过 WASI 做一个支持Tensorflow的特定版本的 WasmEdge？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555600"/>
            <a:ext cx="708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</a:t>
            </a:r>
            <a:r>
              <a:rPr lang="en"/>
              <a:t>sorFlow.js 添加了WebAssembly后端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389600"/>
            <a:ext cx="4125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在 WebAssembly 中实现 TensorFlow 运算符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把 JS runtime 当做 Host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在 JIT 运行时中执行程序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加上 SIMD 后，图像识别任务比单纯JS 快了很多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10844" r="13051" t="0"/>
          <a:stretch/>
        </p:blipFill>
        <p:spPr>
          <a:xfrm>
            <a:off x="5002450" y="1321563"/>
            <a:ext cx="3567950" cy="2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3714550"/>
            <a:ext cx="63519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https://github.com/tensorflow/tfjs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